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6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80" r:id="rId17"/>
    <p:sldId id="277" r:id="rId18"/>
    <p:sldId id="278" r:id="rId19"/>
    <p:sldId id="269" r:id="rId20"/>
    <p:sldId id="270" r:id="rId21"/>
    <p:sldId id="271" r:id="rId22"/>
    <p:sldId id="273" r:id="rId23"/>
    <p:sldId id="272" r:id="rId24"/>
    <p:sldId id="274" r:id="rId25"/>
    <p:sldId id="275" r:id="rId26"/>
    <p:sldId id="276" r:id="rId27"/>
    <p:sldId id="279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5"/>
    <p:restoredTop sz="94613"/>
  </p:normalViewPr>
  <p:slideViewPr>
    <p:cSldViewPr snapToGrid="0" snapToObjects="1" showGuides="1">
      <p:cViewPr varScale="1">
        <p:scale>
          <a:sx n="81" d="100"/>
          <a:sy n="81" d="100"/>
        </p:scale>
        <p:origin x="216" y="106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0.0625</c:v>
                </c:pt>
                <c:pt idx="1">
                  <c:v>0.105</c:v>
                </c:pt>
                <c:pt idx="2">
                  <c:v>0.0729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0193974485607053"/>
          <c:w val="0.99113195596247"/>
          <c:h val="0.806234903631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</c:v>
                </c:pt>
                <c:pt idx="1">
                  <c:v>0.436772047</c:v>
                </c:pt>
                <c:pt idx="2">
                  <c:v>0.303244592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</c:v>
                </c:pt>
                <c:pt idx="1">
                  <c:v>0.141815235</c:v>
                </c:pt>
                <c:pt idx="2">
                  <c:v>0.098460292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"/>
          <c:y val="0.14104366476816"/>
          <c:w val="0.407223824985313"/>
          <c:h val="0.2552335731992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Probability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Kevin Knight's notes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1, 2017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Bayes'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 smtClean="0"/>
              <a:t>P(A|B) = P(A, B)/P(B); P(A, B) = P(A|B)P(B)</a:t>
            </a:r>
          </a:p>
          <a:p>
            <a:r>
              <a:rPr lang="en-US" dirty="0" smtClean="0"/>
              <a:t>P(B|A) = P(A, B)/P(A); P(A, B) = P(B|A)P(A)</a:t>
            </a:r>
          </a:p>
          <a:p>
            <a:r>
              <a:rPr lang="en-US" dirty="0" smtClean="0"/>
              <a:t>P(A|B)P(B) = P(B|A)P(A)</a:t>
            </a:r>
          </a:p>
          <a:p>
            <a:r>
              <a:rPr lang="en-US" dirty="0" smtClean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there be events E</a:t>
            </a:r>
            <a:r>
              <a:rPr lang="en-US" baseline="-25000" dirty="0" smtClean="0"/>
              <a:t>1</a:t>
            </a:r>
            <a:r>
              <a:rPr lang="en-US" dirty="0" smtClean="0"/>
              <a:t>...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 that </a:t>
            </a:r>
            <a:r>
              <a:rPr lang="en-US" u="sng" dirty="0" smtClean="0"/>
              <a:t>partition</a:t>
            </a:r>
            <a:r>
              <a:rPr lang="en-US" dirty="0" smtClean="0"/>
              <a:t> an outcome space (</a:t>
            </a:r>
            <a:r>
              <a:rPr lang="en-US" dirty="0" err="1" smtClean="0"/>
              <a:t>Ω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∑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=1</a:t>
            </a:r>
            <a:r>
              <a:rPr lang="en-US" baseline="30000" dirty="0" smtClean="0"/>
              <a:t>n</a:t>
            </a:r>
            <a:r>
              <a:rPr lang="en-US" dirty="0" smtClean="0"/>
              <a:t> P(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) = 1 </a:t>
            </a:r>
          </a:p>
          <a:p>
            <a:pPr lvl="1"/>
            <a:r>
              <a:rPr lang="en-US" dirty="0" smtClean="0"/>
              <a:t>0≤P(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)≤1</a:t>
            </a:r>
          </a:p>
          <a:p>
            <a:r>
              <a:rPr lang="en-US" dirty="0" smtClean="0"/>
              <a:t>For any B ⊆</a:t>
            </a:r>
            <a:r>
              <a:rPr lang="en-US" dirty="0" err="1" smtClean="0"/>
              <a:t>Ω</a:t>
            </a:r>
            <a:endParaRPr lang="en-US" dirty="0" smtClean="0"/>
          </a:p>
          <a:p>
            <a:pPr lvl="1"/>
            <a:r>
              <a:rPr lang="en-US" dirty="0" smtClean="0"/>
              <a:t>P(B) = ∑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=1</a:t>
            </a:r>
            <a:r>
              <a:rPr lang="en-US" baseline="30000" dirty="0" smtClean="0"/>
              <a:t>n</a:t>
            </a:r>
            <a:r>
              <a:rPr lang="en-US" dirty="0" smtClean="0"/>
              <a:t> P(B,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Bayes' Rule and Law of Total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people can read minds! </a:t>
            </a:r>
          </a:p>
          <a:p>
            <a:pPr lvl="1"/>
            <a:r>
              <a:rPr lang="en-US" dirty="0" smtClean="0"/>
              <a:t>Not very many of them;</a:t>
            </a:r>
          </a:p>
          <a:p>
            <a:pPr lvl="1"/>
            <a:r>
              <a:rPr lang="en-US" dirty="0" smtClean="0"/>
              <a:t>P(MR) = 1/100,000</a:t>
            </a:r>
          </a:p>
          <a:p>
            <a:r>
              <a:rPr lang="en-US" dirty="0" smtClean="0"/>
              <a:t>I have invented a mind reader detector test! </a:t>
            </a:r>
          </a:p>
          <a:p>
            <a:pPr lvl="1"/>
            <a:r>
              <a:rPr lang="en-US" dirty="0" smtClean="0"/>
              <a:t>If you're a mind reader I can detect this with 95% accuracy : P(T|MR) = 0.95</a:t>
            </a:r>
          </a:p>
          <a:p>
            <a:pPr lvl="1"/>
            <a:r>
              <a:rPr lang="en-US" dirty="0" smtClean="0"/>
              <a:t>If you're not, I can detect this with 99.5% accuracy: P(¬T|¬MR) = 0.995</a:t>
            </a:r>
          </a:p>
          <a:p>
            <a:r>
              <a:rPr lang="en-US" dirty="0" smtClean="0"/>
              <a:t>Jill takes the test. The test says "T" (true). How likely is it that Jill is a mind reader?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Jill Passed the Test. Is She a Mind Reader?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P(MR|T) = ?</a:t>
            </a:r>
          </a:p>
          <a:p>
            <a:r>
              <a:rPr lang="en-US" dirty="0" smtClean="0"/>
              <a:t>P(MR|T) = P(T|MR)P(MR)/P(T)</a:t>
            </a:r>
          </a:p>
          <a:p>
            <a:r>
              <a:rPr lang="en-US" dirty="0" smtClean="0"/>
              <a:t>How do we use P(T|MR) and law of total</a:t>
            </a:r>
            <a:br>
              <a:rPr lang="en-US" dirty="0" smtClean="0"/>
            </a:br>
            <a:r>
              <a:rPr lang="en-US" dirty="0" smtClean="0"/>
              <a:t>probability to get P(T)?</a:t>
            </a:r>
          </a:p>
          <a:p>
            <a:pPr lvl="1"/>
            <a:r>
              <a:rPr lang="en-US" dirty="0" smtClean="0"/>
              <a:t>P(T) = P(T,MR)+P(T,¬MR)</a:t>
            </a:r>
          </a:p>
          <a:p>
            <a:pPr lvl="1"/>
            <a:r>
              <a:rPr lang="en-US" dirty="0" smtClean="0"/>
              <a:t>P(T,MR) = P(T|MR)P(MR) = .95*.00001=.0000095</a:t>
            </a:r>
          </a:p>
          <a:p>
            <a:pPr lvl="1"/>
            <a:r>
              <a:rPr lang="en-US" dirty="0" smtClean="0"/>
              <a:t>P(T,¬MR)=P(T|¬MR)P(¬MR) = .005*.99999 = .00499995</a:t>
            </a:r>
          </a:p>
          <a:p>
            <a:pPr lvl="1"/>
            <a:r>
              <a:rPr lang="en-US" dirty="0" smtClean="0"/>
              <a:t>P(T) = .00500945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P(MR|T) = .95*.00001/.00500945 ≈ 0.002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/>
                <a:gridCol w="1341362"/>
                <a:gridCol w="1341362"/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 smtClean="0"/>
                        <a:t>P(T|MR)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¬T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 smtClean="0"/>
                        <a:t>MR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 smtClean="0"/>
                        <a:t>¬MR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/>
                <a:gridCol w="1623786"/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P(MR)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 smtClean="0"/>
                        <a:t>MR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 smtClean="0"/>
                        <a:t>¬MR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.99999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Argmax</a:t>
            </a:r>
            <a:r>
              <a:rPr lang="en-US" dirty="0" smtClean="0"/>
              <a:t> and Bayes'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err="1" smtClean="0"/>
              <a:t>P</a:t>
            </a:r>
            <a:r>
              <a:rPr lang="en-US" dirty="0" smtClean="0"/>
              <a:t>(A</a:t>
            </a:r>
            <a:r>
              <a:rPr lang="en-US" baseline="-25000" dirty="0" smtClean="0"/>
              <a:t>i</a:t>
            </a:r>
            <a:r>
              <a:rPr lang="en-US" dirty="0" smtClean="0"/>
              <a:t>) ≝ "The A</a:t>
            </a:r>
            <a:r>
              <a:rPr lang="en-US" baseline="-25000" dirty="0" smtClean="0"/>
              <a:t>i</a:t>
            </a:r>
            <a:r>
              <a:rPr lang="en-US" dirty="0" smtClean="0"/>
              <a:t> with highest probability"</a:t>
            </a:r>
          </a:p>
          <a:p>
            <a:pPr lvl="1"/>
            <a:r>
              <a:rPr lang="en-US" dirty="0" smtClean="0"/>
              <a:t>A</a:t>
            </a:r>
            <a:r>
              <a:rPr lang="en-US" baseline="-25000" dirty="0" smtClean="0"/>
              <a:t>i</a:t>
            </a:r>
            <a:r>
              <a:rPr lang="en-US" dirty="0" smtClean="0"/>
              <a:t> = {rain, snow, sun}</a:t>
            </a:r>
          </a:p>
          <a:p>
            <a:pPr lvl="1"/>
            <a:r>
              <a:rPr lang="en-US" dirty="0" smtClean="0"/>
              <a:t>P(rain) = 0.1; P(snow) = 0.1; P(sun) = 0.8;</a:t>
            </a:r>
          </a:p>
          <a:p>
            <a:pPr lvl="1"/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err="1" smtClean="0"/>
              <a:t>P</a:t>
            </a:r>
            <a:r>
              <a:rPr lang="en-US" dirty="0" smtClean="0"/>
              <a:t>(A</a:t>
            </a:r>
            <a:r>
              <a:rPr lang="en-US" baseline="-25000" dirty="0" smtClean="0"/>
              <a:t>i</a:t>
            </a:r>
            <a:r>
              <a:rPr lang="en-US" dirty="0" smtClean="0"/>
              <a:t>) = ?</a:t>
            </a:r>
          </a:p>
          <a:p>
            <a:r>
              <a:rPr lang="en-US" dirty="0" smtClean="0"/>
              <a:t>Consider </a:t>
            </a:r>
            <a:r>
              <a:rPr lang="en-US" dirty="0" err="1" smtClean="0"/>
              <a:t>argmax</a:t>
            </a:r>
            <a:r>
              <a:rPr lang="en-US" dirty="0" smtClean="0"/>
              <a:t> in the conditional case</a:t>
            </a:r>
          </a:p>
          <a:p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smtClean="0"/>
              <a:t> P(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|B</a:t>
            </a:r>
            <a:r>
              <a:rPr lang="en-US" dirty="0" smtClean="0"/>
              <a:t>) </a:t>
            </a:r>
          </a:p>
          <a:p>
            <a:r>
              <a:rPr lang="en-US" dirty="0" smtClean="0"/>
              <a:t>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smtClean="0"/>
              <a:t> P(A</a:t>
            </a:r>
            <a:r>
              <a:rPr lang="en-US" baseline="-25000" dirty="0" smtClean="0"/>
              <a:t>i</a:t>
            </a:r>
            <a:r>
              <a:rPr lang="en-US" dirty="0" smtClean="0"/>
              <a:t>)P(</a:t>
            </a:r>
            <a:r>
              <a:rPr lang="en-US" dirty="0" err="1" smtClean="0"/>
              <a:t>B|A</a:t>
            </a:r>
            <a:r>
              <a:rPr lang="en-US" baseline="-25000" dirty="0" err="1" smtClean="0"/>
              <a:t>i</a:t>
            </a:r>
            <a:r>
              <a:rPr lang="en-US" dirty="0" smtClean="0"/>
              <a:t>)/P(B) </a:t>
            </a:r>
          </a:p>
          <a:p>
            <a:r>
              <a:rPr lang="en-US" dirty="0" smtClean="0"/>
              <a:t>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smtClean="0"/>
              <a:t> P(A</a:t>
            </a:r>
            <a:r>
              <a:rPr lang="en-US" baseline="-25000" dirty="0" smtClean="0"/>
              <a:t>i</a:t>
            </a:r>
            <a:r>
              <a:rPr lang="en-US" dirty="0" smtClean="0"/>
              <a:t>)P(</a:t>
            </a:r>
            <a:r>
              <a:rPr lang="en-US" dirty="0" err="1" smtClean="0"/>
              <a:t>B|A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Argmax</a:t>
            </a:r>
            <a:r>
              <a:rPr lang="en-US" dirty="0" smtClean="0"/>
              <a:t> and Bayes'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smtClean="0"/>
              <a:t> P(A</a:t>
            </a:r>
            <a:r>
              <a:rPr lang="en-US" baseline="-25000" dirty="0" smtClean="0"/>
              <a:t>i</a:t>
            </a:r>
            <a:r>
              <a:rPr lang="en-US" dirty="0" smtClean="0"/>
              <a:t>)P(</a:t>
            </a:r>
            <a:r>
              <a:rPr lang="en-US" dirty="0" err="1" smtClean="0"/>
              <a:t>B|A</a:t>
            </a:r>
            <a:r>
              <a:rPr lang="en-US" baseline="-25000" dirty="0" err="1" smtClean="0"/>
              <a:t>i</a:t>
            </a:r>
            <a:r>
              <a:rPr lang="en-US" dirty="0" smtClean="0"/>
              <a:t>) may be easier to work with than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Ai</a:t>
            </a:r>
            <a:r>
              <a:rPr lang="en-US" dirty="0" smtClean="0"/>
              <a:t> P(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|B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Let B be a misspelled character sequence ("</a:t>
            </a:r>
            <a:r>
              <a:rPr lang="en-US" dirty="0" err="1" smtClean="0"/>
              <a:t>limf</a:t>
            </a:r>
            <a:r>
              <a:rPr lang="en-US" dirty="0" smtClean="0"/>
              <a:t>")</a:t>
            </a:r>
          </a:p>
          <a:p>
            <a:r>
              <a:rPr lang="en-US" dirty="0" smtClean="0"/>
              <a:t>Let A</a:t>
            </a:r>
            <a:r>
              <a:rPr lang="en-US" baseline="-25000" dirty="0" smtClean="0"/>
              <a:t>1</a:t>
            </a:r>
            <a:r>
              <a:rPr lang="en-US" dirty="0" smtClean="0"/>
              <a:t>...A</a:t>
            </a:r>
            <a:r>
              <a:rPr lang="en-US" baseline="-25000" dirty="0" smtClean="0"/>
              <a:t>n</a:t>
            </a:r>
            <a:r>
              <a:rPr lang="en-US" dirty="0" smtClean="0"/>
              <a:t> be possible corrections ("lime", "limb", "limn")</a:t>
            </a:r>
            <a:endParaRPr lang="en-US" dirty="0"/>
          </a:p>
          <a:p>
            <a:r>
              <a:rPr lang="en-US" dirty="0" smtClean="0"/>
              <a:t>P(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|B</a:t>
            </a:r>
            <a:r>
              <a:rPr lang="en-US" dirty="0" smtClean="0"/>
              <a:t>) = ?</a:t>
            </a:r>
          </a:p>
          <a:p>
            <a:r>
              <a:rPr lang="en-US" dirty="0" smtClean="0"/>
              <a:t>P(A</a:t>
            </a:r>
            <a:r>
              <a:rPr lang="en-US" baseline="-25000" dirty="0" smtClean="0"/>
              <a:t>i</a:t>
            </a:r>
            <a:r>
              <a:rPr lang="en-US" dirty="0" smtClean="0"/>
              <a:t>)   *   P(</a:t>
            </a:r>
            <a:r>
              <a:rPr lang="en-US" dirty="0" err="1" smtClean="0"/>
              <a:t>B|A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bring more knowledge to help!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keyboard distance?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word likelihood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"We must surgically amputate the </a:t>
            </a:r>
            <a:r>
              <a:rPr lang="en-US" sz="2400" dirty="0" err="1" smtClean="0"/>
              <a:t>limf</a:t>
            </a:r>
            <a:r>
              <a:rPr lang="en-US" sz="2400" dirty="0" smtClean="0"/>
              <a:t>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Bayes' Rule and 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smtClean="0"/>
              <a:t>reformulating in this way we're taking a particular view of how we view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"language producer"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</a:t>
            </a:r>
            <a:r>
              <a:rPr lang="en-US" sz="3600" baseline="-25000" dirty="0" smtClean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P(A</a:t>
            </a:r>
            <a:r>
              <a:rPr lang="en-US" sz="3600" baseline="-25000" dirty="0" smtClean="0"/>
              <a:t>i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</a:t>
            </a:r>
            <a:r>
              <a:rPr lang="en-US" sz="3600" dirty="0" err="1" smtClean="0"/>
              <a:t>B|A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"fat fingers"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"limb"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</a:t>
            </a:r>
            <a:r>
              <a:rPr lang="en-US" sz="3200" dirty="0" err="1" smtClean="0"/>
              <a:t>limf</a:t>
            </a:r>
            <a:r>
              <a:rPr lang="en-US" sz="3200" dirty="0" smtClean="0"/>
              <a:t>"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Experiment: I have two bowls, each with 100 balls numbered 1 through 100. I pick 1 ball at random from each bowl</a:t>
            </a:r>
          </a:p>
          <a:p>
            <a:r>
              <a:rPr lang="en-US" dirty="0" smtClean="0"/>
              <a:t>1) What is the size of the sample space (</a:t>
            </a:r>
            <a:r>
              <a:rPr lang="en-US" dirty="0" err="1" smtClean="0"/>
              <a:t>Ω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A) 200</a:t>
            </a:r>
          </a:p>
          <a:p>
            <a:pPr lvl="1"/>
            <a:r>
              <a:rPr lang="en-US" dirty="0" smtClean="0"/>
              <a:t>B) 100</a:t>
            </a:r>
          </a:p>
          <a:p>
            <a:pPr lvl="1"/>
            <a:r>
              <a:rPr lang="en-US" dirty="0" smtClean="0"/>
              <a:t>C) 10,000</a:t>
            </a:r>
          </a:p>
          <a:p>
            <a:pPr lvl="1"/>
            <a:r>
              <a:rPr lang="en-US" dirty="0" smtClean="0"/>
              <a:t>D) infinite</a:t>
            </a:r>
          </a:p>
          <a:p>
            <a:r>
              <a:rPr lang="en-US" dirty="0" smtClean="0"/>
              <a:t>2) What is the set of outcomes for the event "the sum of the balls is 200"?</a:t>
            </a:r>
          </a:p>
          <a:p>
            <a:pPr lvl="1"/>
            <a:r>
              <a:rPr lang="en-US" dirty="0" smtClean="0"/>
              <a:t>A) {(200)}</a:t>
            </a:r>
          </a:p>
          <a:p>
            <a:pPr lvl="1"/>
            <a:r>
              <a:rPr lang="en-US" dirty="0" smtClean="0"/>
              <a:t>B) {(100, 100)}</a:t>
            </a:r>
          </a:p>
          <a:p>
            <a:pPr lvl="1"/>
            <a:r>
              <a:rPr lang="en-US" dirty="0" smtClean="0"/>
              <a:t>C) ∅</a:t>
            </a:r>
          </a:p>
          <a:p>
            <a:pPr lvl="1"/>
            <a:r>
              <a:rPr lang="en-US" dirty="0" smtClean="0"/>
              <a:t>D) {(4, 50), (50, 4), (10, 20), (20, 10)}</a:t>
            </a:r>
          </a:p>
          <a:p>
            <a:r>
              <a:rPr lang="en-US" dirty="0" smtClean="0"/>
              <a:t>What is the probability of the event in Q2 (assume uniform distribution)?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3) Which of these are possible probability distributions (multiple or no selections allowed)?</a:t>
            </a:r>
          </a:p>
          <a:p>
            <a:pPr lvl="1"/>
            <a:r>
              <a:rPr lang="en-US" dirty="0" smtClean="0"/>
              <a:t>A) (1.3, 2)</a:t>
            </a:r>
          </a:p>
          <a:p>
            <a:pPr lvl="1"/>
            <a:r>
              <a:rPr lang="en-US" dirty="0" smtClean="0"/>
              <a:t>B) (0.2, 0.2, 0.2, 0.2)</a:t>
            </a:r>
          </a:p>
          <a:p>
            <a:pPr lvl="1"/>
            <a:r>
              <a:rPr lang="en-US" dirty="0" smtClean="0"/>
              <a:t>C) (0.2, 0.2, 0.2, 0.2, -0.1, 0.3)</a:t>
            </a:r>
          </a:p>
          <a:p>
            <a:pPr lvl="1"/>
            <a:r>
              <a:rPr lang="en-US" dirty="0" smtClean="0"/>
              <a:t>D) (0.2, 0.2, 0.2, 0.2, 0.2)</a:t>
            </a:r>
          </a:p>
          <a:p>
            <a:pPr lvl="1"/>
            <a:r>
              <a:rPr lang="en-US" dirty="0" smtClean="0"/>
              <a:t>E) (0, 1, 0)</a:t>
            </a:r>
          </a:p>
          <a:p>
            <a:pPr lvl="1"/>
            <a:r>
              <a:rPr lang="en-US" dirty="0" smtClean="0"/>
              <a:t>F) (1)</a:t>
            </a:r>
          </a:p>
          <a:p>
            <a:pPr lvl="1"/>
            <a:r>
              <a:rPr lang="en-US" dirty="0" smtClean="0"/>
              <a:t>G) (1/8, ¼, 5/8)</a:t>
            </a:r>
          </a:p>
          <a:p>
            <a:pPr lvl="1"/>
            <a:r>
              <a:rPr lang="en-US" dirty="0" smtClean="0"/>
              <a:t>H) (-0.5, -0.5)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get these basic outcome probabilities?</a:t>
            </a:r>
          </a:p>
          <a:p>
            <a:pPr lvl="1"/>
            <a:r>
              <a:rPr lang="en-US" dirty="0" smtClean="0"/>
              <a:t>Do experiments!</a:t>
            </a:r>
          </a:p>
          <a:p>
            <a:pPr lvl="1"/>
            <a:r>
              <a:rPr lang="en-US" dirty="0" smtClean="0"/>
              <a:t>Find some data (a sample)</a:t>
            </a:r>
          </a:p>
          <a:p>
            <a:pPr lvl="1"/>
            <a:r>
              <a:rPr lang="en-US" dirty="0" smtClean="0"/>
              <a:t>Count stuff in the sample</a:t>
            </a:r>
          </a:p>
          <a:p>
            <a:r>
              <a:rPr lang="en-US" dirty="0" smtClean="0"/>
              <a:t>e.g. "how often do sentences start with the word 'So'?</a:t>
            </a:r>
          </a:p>
          <a:p>
            <a:pPr lvl="1"/>
            <a:r>
              <a:rPr lang="en-US" dirty="0" smtClean="0"/>
              <a:t>Experiment: Observe sentences that occur in the world</a:t>
            </a:r>
          </a:p>
          <a:p>
            <a:pPr lvl="1"/>
            <a:r>
              <a:rPr lang="en-US" dirty="0" smtClean="0"/>
              <a:t>Basic outcomes: {every possible sentence that could occur}</a:t>
            </a:r>
          </a:p>
          <a:p>
            <a:pPr lvl="1"/>
            <a:r>
              <a:rPr lang="en-US" dirty="0" smtClean="0"/>
              <a:t>Event A: {sentences that start with 'So'}</a:t>
            </a:r>
          </a:p>
          <a:p>
            <a:pPr lvl="1"/>
            <a:r>
              <a:rPr lang="en-US" dirty="0" smtClean="0"/>
              <a:t>P(A) = count of sentences starting with 'So' in the sample/sentences in the sample</a:t>
            </a:r>
          </a:p>
          <a:p>
            <a:pPr lvl="1"/>
            <a:r>
              <a:rPr lang="en-US" dirty="0" smtClean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Experiment: Some action that takes place in the world</a:t>
            </a:r>
          </a:p>
          <a:p>
            <a:r>
              <a:rPr lang="en-US" dirty="0" smtClean="0"/>
              <a:t>Outcomes = Sample Space =  </a:t>
            </a:r>
            <a:r>
              <a:rPr lang="en-US" dirty="0" err="1" smtClean="0"/>
              <a:t>Ω</a:t>
            </a:r>
            <a:r>
              <a:rPr lang="en-US" dirty="0" smtClean="0"/>
              <a:t> = the universe; every </a:t>
            </a:r>
            <a:r>
              <a:rPr lang="en-US" u="sng" dirty="0" smtClean="0"/>
              <a:t>basic outcome</a:t>
            </a:r>
            <a:r>
              <a:rPr lang="en-US" dirty="0" smtClean="0"/>
              <a:t> that could happen</a:t>
            </a:r>
          </a:p>
          <a:p>
            <a:r>
              <a:rPr lang="en-US" dirty="0" smtClean="0"/>
              <a:t>Event = A ⊆</a:t>
            </a:r>
            <a:r>
              <a:rPr lang="en-US" dirty="0" err="1" smtClean="0"/>
              <a:t>Ω</a:t>
            </a:r>
            <a:r>
              <a:rPr lang="en-US" dirty="0" smtClean="0"/>
              <a:t> = something that happened (could be more than one basic outcome)</a:t>
            </a:r>
          </a:p>
          <a:p>
            <a:r>
              <a:rPr lang="en-US" dirty="0" smtClean="0"/>
              <a:t>Probability Distribution: 𝓕: </a:t>
            </a:r>
            <a:r>
              <a:rPr lang="en-US" dirty="0" err="1" smtClean="0"/>
              <a:t>Ω</a:t>
            </a:r>
            <a:r>
              <a:rPr lang="en-US" dirty="0" smtClean="0"/>
              <a:t>→</a:t>
            </a:r>
            <a:r>
              <a:rPr lang="en-US" dirty="0" smtClean="0"/>
              <a:t>[0,1]</a:t>
            </a:r>
            <a:r>
              <a:rPr lang="en-US" dirty="0" smtClean="0"/>
              <a:t>, </a:t>
            </a:r>
            <a:r>
              <a:rPr lang="en-US" dirty="0" smtClean="0"/>
              <a:t>∑</a:t>
            </a:r>
            <a:r>
              <a:rPr lang="en-US" baseline="-25000" dirty="0" smtClean="0"/>
              <a:t>x ∈</a:t>
            </a:r>
            <a:r>
              <a:rPr lang="en-US" baseline="-25000" dirty="0" err="1" smtClean="0"/>
              <a:t>Ω</a:t>
            </a:r>
            <a:r>
              <a:rPr lang="en-US" baseline="-25000" dirty="0" smtClean="0"/>
              <a:t> </a:t>
            </a:r>
            <a:r>
              <a:rPr lang="en-US" dirty="0"/>
              <a:t>𝓕</a:t>
            </a:r>
            <a:r>
              <a:rPr lang="en-US" dirty="0" smtClean="0"/>
              <a:t>(x)=1 </a:t>
            </a:r>
            <a:br>
              <a:rPr lang="en-US" dirty="0" smtClean="0"/>
            </a:br>
            <a:r>
              <a:rPr lang="en-US" dirty="0" smtClean="0"/>
              <a:t>i.e. the values </a:t>
            </a:r>
            <a:r>
              <a:rPr lang="en-US" u="sng" dirty="0" smtClean="0"/>
              <a:t>sum to 1</a:t>
            </a:r>
            <a:r>
              <a:rPr lang="en-US" dirty="0" smtClean="0"/>
              <a:t> and no value is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 smtClean="0"/>
              <a:t>Suppose we have a biased 12-sided die and we throw </a:t>
            </a:r>
            <a:r>
              <a:rPr lang="en-US" smtClean="0"/>
              <a:t>it repeatedly: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/>
                <a:gridCol w="1093728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/>
                <a:gridCol w="1093728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It's easy to estimate the 11 free parameters (why 11?)</a:t>
            </a:r>
          </a:p>
          <a:p>
            <a:r>
              <a:rPr lang="en-US" dirty="0" smtClean="0"/>
              <a:t>Total rolls = 324; P(1) = 0/324 = 0; P(5) = 119/324 = .367</a:t>
            </a:r>
          </a:p>
          <a:p>
            <a:r>
              <a:rPr lang="en-US" dirty="0" smtClean="0"/>
              <a:t>P(12) = 1-(P(1)+P(2)+...+P(11))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 smtClean="0"/>
              <a:t>What if you only saw the results and weren't told how they were generated?</a:t>
            </a:r>
          </a:p>
          <a:p>
            <a:r>
              <a:rPr lang="en-US" dirty="0" smtClean="0"/>
              <a:t>Another theory: sum of two 6-sided die rolls</a:t>
            </a:r>
          </a:p>
          <a:p>
            <a:pPr lvl="1"/>
            <a:r>
              <a:rPr lang="en-US" dirty="0" smtClean="0"/>
              <a:t>What about sum of three 4-sided dice?</a:t>
            </a:r>
          </a:p>
          <a:p>
            <a:r>
              <a:rPr lang="en-US" dirty="0" smtClean="0"/>
              <a:t>In the 2d6 case, P(8) = P(3)P(5) + P(4)P(4) + P(5)P(3)</a:t>
            </a:r>
          </a:p>
          <a:p>
            <a:r>
              <a:rPr lang="en-US" dirty="0" smtClean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/>
                <a:gridCol w="965441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/>
                <a:gridCol w="798285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?</a:t>
              </a:r>
              <a:endParaRPr lang="en-US" sz="5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?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 smtClean="0"/>
              <a:t>Maybe it's not dice at all</a:t>
            </a:r>
          </a:p>
          <a:p>
            <a:r>
              <a:rPr lang="en-US" dirty="0" smtClean="0"/>
              <a:t>Could be number of minutes of phone calls</a:t>
            </a:r>
          </a:p>
          <a:p>
            <a:r>
              <a:rPr lang="en-US" dirty="0" smtClean="0"/>
              <a:t>Historical data shows this follows a gamma curve</a:t>
            </a:r>
          </a:p>
          <a:p>
            <a:r>
              <a:rPr lang="en-US" dirty="0" smtClean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/>
                <a:gridCol w="965441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/>
                <a:gridCol w="798285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 smtClean="0"/>
              <a:t>General theory of how data got generated, together with a set of parameter estimates is called a </a:t>
            </a:r>
            <a:r>
              <a:rPr lang="en-US" b="1" u="sng" dirty="0" smtClean="0"/>
              <a:t>model</a:t>
            </a: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Given a theory T, how do we know if one set of parameter estimates is better than another?</a:t>
            </a:r>
          </a:p>
          <a:p>
            <a:pPr lvl="1"/>
            <a:r>
              <a:rPr lang="en-US" dirty="0" smtClean="0"/>
              <a:t>Which is better: theory T with parameters t or theory S with parameters s?</a:t>
            </a:r>
          </a:p>
          <a:p>
            <a:pPr lvl="1"/>
            <a:r>
              <a:rPr lang="en-US" dirty="0" smtClean="0"/>
              <a:t>i.e. is one theory in general better than another?</a:t>
            </a:r>
          </a:p>
          <a:p>
            <a:pPr lvl="1"/>
            <a:r>
              <a:rPr lang="en-US" dirty="0" smtClean="0"/>
              <a:t>can we automatically identify the best model (best </a:t>
            </a:r>
            <a:r>
              <a:rPr lang="en-US" dirty="0" err="1" smtClean="0"/>
              <a:t>theory+param</a:t>
            </a:r>
            <a:r>
              <a:rPr lang="en-US" dirty="0" smtClean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/>
                <a:gridCol w="965441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/>
                <a:gridCol w="798285"/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</a:t>
            </a:r>
            <a:endParaRPr lang="en-US" sz="5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BIG MACHINE LEARNING QUESTIONS!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 smtClean="0"/>
              <a:t>Ask the data! </a:t>
            </a:r>
          </a:p>
          <a:p>
            <a:r>
              <a:rPr lang="en-US" dirty="0" smtClean="0"/>
              <a:t>For data D and models m in M, find </a:t>
            </a:r>
            <a:br>
              <a:rPr lang="en-US" dirty="0" smtClean="0"/>
            </a:br>
            <a:r>
              <a:rPr lang="en-US" dirty="0" err="1" smtClean="0"/>
              <a:t>argmax</a:t>
            </a:r>
            <a:r>
              <a:rPr lang="en-US" baseline="-25000" dirty="0" err="1" smtClean="0"/>
              <a:t>m</a:t>
            </a:r>
            <a:r>
              <a:rPr lang="en-US" dirty="0" smtClean="0"/>
              <a:t> P(</a:t>
            </a:r>
            <a:r>
              <a:rPr lang="en-US" dirty="0" err="1" smtClean="0"/>
              <a:t>m|D</a:t>
            </a:r>
            <a:r>
              <a:rPr lang="en-US" dirty="0" smtClean="0"/>
              <a:t>)</a:t>
            </a:r>
          </a:p>
          <a:p>
            <a:r>
              <a:rPr lang="en-US" dirty="0" smtClean="0"/>
              <a:t>By Bayes' rule this is equal to</a:t>
            </a:r>
            <a:br>
              <a:rPr lang="en-US" dirty="0" smtClean="0"/>
            </a:br>
            <a:r>
              <a:rPr lang="en-US" dirty="0" err="1" smtClean="0"/>
              <a:t>argmax</a:t>
            </a:r>
            <a:r>
              <a:rPr lang="en-US" baseline="-25000" dirty="0" err="1" smtClean="0"/>
              <a:t>m</a:t>
            </a:r>
            <a:r>
              <a:rPr lang="en-US" dirty="0" smtClean="0"/>
              <a:t> P(m) P(</a:t>
            </a:r>
            <a:r>
              <a:rPr lang="en-US" dirty="0" err="1"/>
              <a:t>D</a:t>
            </a:r>
            <a:r>
              <a:rPr lang="en-US" dirty="0" err="1" smtClean="0"/>
              <a:t>|m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we don't have any prior preferences, i.e.  distribution over M is uniform, then it's just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m</a:t>
            </a:r>
            <a:r>
              <a:rPr lang="en-US" dirty="0" smtClean="0"/>
              <a:t> P(</a:t>
            </a:r>
            <a:r>
              <a:rPr lang="en-US" dirty="0" err="1"/>
              <a:t>D</a:t>
            </a:r>
            <a:r>
              <a:rPr lang="en-US" dirty="0" err="1" smtClean="0"/>
              <a:t>|m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does this model look</a:t>
              </a:r>
            </a:p>
            <a:p>
              <a:r>
                <a:rPr lang="en-US" dirty="0" smtClean="0"/>
                <a:t>generally good?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given the model,</a:t>
              </a:r>
            </a:p>
            <a:p>
              <a:r>
                <a:rPr lang="en-US" dirty="0" smtClean="0"/>
                <a:t>does the data look reasonable?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P(</a:t>
            </a:r>
            <a:r>
              <a:rPr lang="en-US" dirty="0" err="1"/>
              <a:t>D</a:t>
            </a:r>
            <a:r>
              <a:rPr lang="en-US" dirty="0" err="1" smtClean="0"/>
              <a:t>|m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Quantitative!</a:t>
            </a:r>
          </a:p>
          <a:p>
            <a:pPr lvl="1"/>
            <a:r>
              <a:rPr lang="en-US" dirty="0" smtClean="0"/>
              <a:t>Get some D (a sample)</a:t>
            </a:r>
          </a:p>
          <a:p>
            <a:pPr lvl="1"/>
            <a:r>
              <a:rPr lang="en-US" dirty="0" smtClean="0"/>
              <a:t>apply each m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D|m</a:t>
            </a:r>
            <a:r>
              <a:rPr lang="en-US" dirty="0" smtClean="0"/>
              <a:t>) = ∏</a:t>
            </a:r>
            <a:r>
              <a:rPr lang="en-US" baseline="-25000" dirty="0" err="1" smtClean="0"/>
              <a:t>d∈D</a:t>
            </a:r>
            <a:r>
              <a:rPr lang="en-US" dirty="0" err="1" smtClean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d|m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m1: ½ * ½ * ½ * ½ = .0625</a:t>
            </a:r>
          </a:p>
          <a:p>
            <a:r>
              <a:rPr lang="en-US" dirty="0" smtClean="0"/>
              <a:t>m2: ¾ * ¾ * ¼ * ¾ = .105</a:t>
            </a:r>
          </a:p>
          <a:p>
            <a:r>
              <a:rPr lang="en-US" dirty="0" smtClean="0"/>
              <a:t>m3: 9/10 * 9/10 * 1/10 * 9/10 = .073</a:t>
            </a:r>
          </a:p>
          <a:p>
            <a:r>
              <a:rPr lang="en-US" dirty="0" err="1" smtClean="0"/>
              <a:t>argmax</a:t>
            </a:r>
            <a:r>
              <a:rPr lang="en-US" baseline="-25000" dirty="0" err="1" smtClean="0"/>
              <a:t>m</a:t>
            </a:r>
            <a:r>
              <a:rPr lang="en-US" dirty="0" err="1" smtClean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D|m</a:t>
            </a:r>
            <a:r>
              <a:rPr lang="en-US" dirty="0" smtClean="0"/>
              <a:t>) = m2</a:t>
            </a:r>
          </a:p>
          <a:p>
            <a:r>
              <a:rPr lang="en-US" dirty="0" smtClean="0"/>
              <a:t>This is the </a:t>
            </a:r>
            <a:r>
              <a:rPr lang="en-US" u="sng" dirty="0" smtClean="0"/>
              <a:t>maximum likelihood estimation</a:t>
            </a:r>
            <a:r>
              <a:rPr lang="en-US" dirty="0" smtClean="0"/>
              <a:t> (MLE)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/>
                <a:gridCol w="1144210"/>
                <a:gridCol w="11442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SAMPLE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m2!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 smtClean="0"/>
              <a:t>What if we have an opinion about 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 smtClean="0"/>
              <a:t>e.g. the coin doesn't look biased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/>
                <a:gridCol w="11442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P(M)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could also compare the d12 vs 2d6 theories using the same technique!</a:t>
            </a:r>
            <a:endParaRPr lang="en-US" sz="2800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P(A) = ½; P(A ∩ B) = ¼; P(B) = 3/10</a:t>
            </a:r>
          </a:p>
          <a:p>
            <a:r>
              <a:rPr lang="en-US" dirty="0"/>
              <a:t>4</a:t>
            </a:r>
            <a:r>
              <a:rPr lang="en-US" dirty="0" smtClean="0"/>
              <a:t>) What is P(A|B) ?</a:t>
            </a:r>
          </a:p>
          <a:p>
            <a:pPr lvl="1"/>
            <a:r>
              <a:rPr lang="en-US" dirty="0" smtClean="0"/>
              <a:t>A) 5/6</a:t>
            </a:r>
          </a:p>
          <a:p>
            <a:pPr lvl="1"/>
            <a:r>
              <a:rPr lang="en-US" dirty="0" smtClean="0"/>
              <a:t>B) 1</a:t>
            </a:r>
          </a:p>
          <a:p>
            <a:pPr lvl="1"/>
            <a:r>
              <a:rPr lang="en-US" dirty="0" smtClean="0"/>
              <a:t>C) ¼</a:t>
            </a:r>
          </a:p>
          <a:p>
            <a:pPr lvl="1"/>
            <a:r>
              <a:rPr lang="en-US" dirty="0" smtClean="0"/>
              <a:t>D) ½</a:t>
            </a:r>
          </a:p>
          <a:p>
            <a:r>
              <a:rPr lang="en-US" dirty="0"/>
              <a:t>5</a:t>
            </a:r>
            <a:r>
              <a:rPr lang="en-US" dirty="0" smtClean="0"/>
              <a:t>) What is P(B|A)? (same choices)</a:t>
            </a:r>
          </a:p>
          <a:p>
            <a:r>
              <a:rPr lang="en-US" dirty="0"/>
              <a:t>6</a:t>
            </a:r>
            <a:r>
              <a:rPr lang="en-US" dirty="0" smtClean="0"/>
              <a:t>) What is P(A, B)? (same choices)</a:t>
            </a:r>
          </a:p>
        </p:txBody>
      </p:sp>
    </p:spTree>
    <p:extLst>
      <p:ext uri="{BB962C8B-B14F-4D97-AF65-F5344CB8AC3E}">
        <p14:creationId xmlns:p14="http://schemas.microsoft.com/office/powerpoint/2010/main" val="8105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Probabilities to FSA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 smtClean="0"/>
              <a:t>Aside from a label, FSAs can have a </a:t>
            </a:r>
            <a:r>
              <a:rPr lang="en-US" b="1" dirty="0" smtClean="0"/>
              <a:t>weight</a:t>
            </a:r>
            <a:r>
              <a:rPr lang="en-US" dirty="0" smtClean="0"/>
              <a:t>; then they're </a:t>
            </a:r>
            <a:r>
              <a:rPr lang="en-US" b="1" dirty="0" smtClean="0"/>
              <a:t>weighted finite-state automata </a:t>
            </a:r>
            <a:r>
              <a:rPr lang="en-US" dirty="0" smtClean="0"/>
              <a:t>(</a:t>
            </a:r>
            <a:r>
              <a:rPr lang="en-US" dirty="0" err="1" smtClean="0"/>
              <a:t>wFSA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the weights of arcs leaving a path sum to 1 (final state excluded) it's </a:t>
            </a:r>
            <a:r>
              <a:rPr lang="en-US" b="1" dirty="0" smtClean="0"/>
              <a:t>probabilistic</a:t>
            </a:r>
            <a:r>
              <a:rPr lang="en-US" dirty="0" smtClean="0"/>
              <a:t> (</a:t>
            </a:r>
            <a:r>
              <a:rPr lang="en-US" dirty="0" err="1" smtClean="0"/>
              <a:t>pFSA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Weight of a path = product of the weights of the arcs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pFSA</a:t>
            </a:r>
            <a:r>
              <a:rPr lang="en-US" dirty="0" smtClean="0"/>
              <a:t> is a way to encode P(A)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"she talked" = .6</a:t>
            </a:r>
          </a:p>
          <a:p>
            <a:r>
              <a:rPr lang="en-US" sz="3200" dirty="0" smtClean="0"/>
              <a:t>"he saw me" = .32</a:t>
            </a:r>
          </a:p>
          <a:p>
            <a:r>
              <a:rPr lang="en-US" sz="3200" dirty="0" smtClean="0"/>
              <a:t>"he ran home" = .08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Experiment: "toss a coin three times"</a:t>
            </a:r>
          </a:p>
          <a:p>
            <a:r>
              <a:rPr lang="en-US" dirty="0" err="1" smtClean="0"/>
              <a:t>Ω</a:t>
            </a:r>
            <a:r>
              <a:rPr lang="en-US" dirty="0" smtClean="0"/>
              <a:t> = {HHH, HHT, HTT, HTH, THH, THT, TTT, TTH}</a:t>
            </a:r>
          </a:p>
          <a:p>
            <a:r>
              <a:rPr lang="en-US" dirty="0" smtClean="0"/>
              <a:t>Event A = "exactly two heads" = {HHT, HTH, THH}</a:t>
            </a:r>
          </a:p>
          <a:p>
            <a:r>
              <a:rPr lang="en-US" dirty="0" smtClean="0"/>
              <a:t>Event B = "first one was heads" = {HHT, HTH, HTT, HHH} </a:t>
            </a:r>
          </a:p>
          <a:p>
            <a:r>
              <a:rPr lang="en-US" dirty="0" smtClean="0"/>
              <a:t>Distribution: assign a number between 0 and 1 ("probability") to each basic outcome; sum of all numbers = 1</a:t>
            </a:r>
          </a:p>
          <a:p>
            <a:r>
              <a:rPr lang="en-US" dirty="0" smtClean="0"/>
              <a:t>Uniform distribution: P(x) = 1/8 ∀x ∈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 smtClean="0"/>
              <a:t>Probability of an event = the sum of the probabilities of its basic outcomes</a:t>
            </a:r>
          </a:p>
          <a:p>
            <a:r>
              <a:rPr lang="en-US" dirty="0" smtClean="0"/>
              <a:t>So, P(A) = ?</a:t>
            </a:r>
          </a:p>
          <a:p>
            <a:r>
              <a:rPr lang="en-US" dirty="0" smtClean="0"/>
              <a:t>P(B) = 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wFSA</a:t>
            </a:r>
            <a:r>
              <a:rPr lang="en-US" dirty="0" smtClean="0"/>
              <a:t> is just a weighted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 smtClean="0"/>
              <a:t>We can use best-path algorithms (Dijkstra) to efficiently find the most probable path (after converting to log space)</a:t>
            </a:r>
          </a:p>
          <a:p>
            <a:r>
              <a:rPr lang="en-US" dirty="0" smtClean="0"/>
              <a:t>We can use FSA intersection to efficiently look up the probability of a sentence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Probabilities to FST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 smtClean="0"/>
              <a:t>FSTs can also have weighted arcs</a:t>
            </a:r>
          </a:p>
          <a:p>
            <a:r>
              <a:rPr lang="en-US" dirty="0" smtClean="0"/>
              <a:t>If the weights of all outgoing arcs from a state </a:t>
            </a:r>
            <a:r>
              <a:rPr lang="en-US" b="1" dirty="0" smtClean="0"/>
              <a:t>with the same input symbol</a:t>
            </a:r>
            <a:r>
              <a:rPr lang="en-US" dirty="0" smtClean="0"/>
              <a:t> sum to 1, it's a </a:t>
            </a:r>
            <a:r>
              <a:rPr lang="en-US" dirty="0" err="1" smtClean="0"/>
              <a:t>pFST</a:t>
            </a:r>
            <a:endParaRPr lang="en-US" dirty="0" smtClean="0"/>
          </a:p>
          <a:p>
            <a:r>
              <a:rPr lang="en-US" dirty="0" smtClean="0"/>
              <a:t>FST transduces string x into string y</a:t>
            </a:r>
          </a:p>
          <a:p>
            <a:r>
              <a:rPr lang="en-US" dirty="0" err="1" smtClean="0"/>
              <a:t>pFST</a:t>
            </a:r>
            <a:r>
              <a:rPr lang="en-US" dirty="0" smtClean="0"/>
              <a:t> transduces x into y with probability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probabilities no longer </a:t>
            </a:r>
            <a:r>
              <a:rPr lang="en-US" dirty="0" err="1" smtClean="0"/>
              <a:t>reversable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and Conditional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 smtClean="0"/>
              <a:t>P(A, B) = P(A∩B) </a:t>
            </a:r>
            <a:br>
              <a:rPr lang="en-US" dirty="0" smtClean="0"/>
            </a:br>
            <a:r>
              <a:rPr lang="en-US" dirty="0" smtClean="0"/>
              <a:t>= "joint probability of A and B"</a:t>
            </a:r>
          </a:p>
          <a:p>
            <a:r>
              <a:rPr lang="en-US" dirty="0" smtClean="0"/>
              <a:t>P(A|B) = P(A∩B)/P(B)</a:t>
            </a:r>
            <a:br>
              <a:rPr lang="en-US" dirty="0" smtClean="0"/>
            </a:br>
            <a:r>
              <a:rPr lang="en-US" dirty="0" smtClean="0"/>
              <a:t>= "conditional probability of A given B"</a:t>
            </a:r>
          </a:p>
          <a:p>
            <a:r>
              <a:rPr lang="en-US" dirty="0" smtClean="0"/>
              <a:t>P(B|A) = 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and Conditional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= "exactly two heads" </a:t>
            </a:r>
            <a:br>
              <a:rPr lang="en-US" dirty="0" smtClean="0"/>
            </a:br>
            <a:r>
              <a:rPr lang="en-US" dirty="0" smtClean="0"/>
              <a:t>= {HHT, HTH, THH}</a:t>
            </a:r>
          </a:p>
          <a:p>
            <a:r>
              <a:rPr lang="en-US" dirty="0" smtClean="0"/>
              <a:t>B = "first one was heads" = {HHT, HTH, HTT, HHH} </a:t>
            </a:r>
          </a:p>
          <a:p>
            <a:r>
              <a:rPr lang="en-US" dirty="0" smtClean="0"/>
              <a:t>P(A) = 3/8</a:t>
            </a:r>
          </a:p>
          <a:p>
            <a:r>
              <a:rPr lang="en-US" dirty="0" smtClean="0"/>
              <a:t>P(B) = ½</a:t>
            </a:r>
          </a:p>
          <a:p>
            <a:r>
              <a:rPr lang="en-US" dirty="0" smtClean="0"/>
              <a:t>P(A,B) = P(A) + P(B) ? </a:t>
            </a:r>
          </a:p>
          <a:p>
            <a:pPr lvl="1"/>
            <a:r>
              <a:rPr lang="en-US" dirty="0" smtClean="0"/>
              <a:t>No. What is it?</a:t>
            </a:r>
          </a:p>
          <a:p>
            <a:r>
              <a:rPr lang="en-US" dirty="0" smtClean="0"/>
              <a:t>P(B|A) = "if you got 2 heads, what's the chance the first was heads?" = ?</a:t>
            </a:r>
          </a:p>
          <a:p>
            <a:r>
              <a:rPr lang="en-US" dirty="0" smtClean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 smtClean="0"/>
              <a:t>Chain Rule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P(A, B) = P(A∩B)</a:t>
            </a:r>
          </a:p>
          <a:p>
            <a:r>
              <a:rPr lang="en-US" dirty="0" smtClean="0"/>
              <a:t>P(A|B) = P(A∩B)/P(B) = P(A, B)/P(B)</a:t>
            </a:r>
          </a:p>
          <a:p>
            <a:r>
              <a:rPr lang="en-US" dirty="0" smtClean="0"/>
              <a:t>Thus, P(A, B) = P(A|B)P(B)</a:t>
            </a:r>
          </a:p>
          <a:p>
            <a:r>
              <a:rPr lang="en-US" dirty="0" smtClean="0"/>
              <a:t>What if we had three events: 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</a:t>
            </a:r>
            <a:r>
              <a:rPr lang="en-US" dirty="0" smtClean="0"/>
              <a:t>?</a:t>
            </a:r>
          </a:p>
          <a:p>
            <a:r>
              <a:rPr lang="en-US" dirty="0" smtClean="0"/>
              <a:t>Joint probability = P(A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) = P(A</a:t>
            </a:r>
            <a:r>
              <a:rPr lang="en-US" baseline="-25000" dirty="0" smtClean="0"/>
              <a:t>1</a:t>
            </a:r>
            <a:r>
              <a:rPr lang="en-US" dirty="0" smtClean="0"/>
              <a:t> ∩ A</a:t>
            </a:r>
            <a:r>
              <a:rPr lang="en-US" baseline="-25000" dirty="0" smtClean="0"/>
              <a:t>2</a:t>
            </a:r>
            <a:r>
              <a:rPr lang="en-US" dirty="0" smtClean="0"/>
              <a:t> ∩ A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Define "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" as "B". Then from above, P(A</a:t>
            </a:r>
            <a:r>
              <a:rPr lang="en-US" baseline="-25000" dirty="0" smtClean="0"/>
              <a:t>1</a:t>
            </a:r>
            <a:r>
              <a:rPr lang="en-US" dirty="0" smtClean="0"/>
              <a:t>, B) = P(A</a:t>
            </a:r>
            <a:r>
              <a:rPr lang="en-US" baseline="-25000" dirty="0" smtClean="0"/>
              <a:t>1</a:t>
            </a:r>
            <a:r>
              <a:rPr lang="en-US" dirty="0" smtClean="0"/>
              <a:t>|B)P(B)</a:t>
            </a:r>
          </a:p>
          <a:p>
            <a:r>
              <a:rPr lang="en-US" dirty="0" smtClean="0"/>
              <a:t>Now substitute back in: P(A</a:t>
            </a:r>
            <a:r>
              <a:rPr lang="en-US" baseline="-25000" dirty="0" smtClean="0"/>
              <a:t>1</a:t>
            </a:r>
            <a:r>
              <a:rPr lang="en-US" dirty="0" smtClean="0"/>
              <a:t>|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)P(A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Now rewrite </a:t>
            </a:r>
            <a:r>
              <a:rPr lang="en-US" dirty="0" smtClean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 smtClean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 smtClean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 smtClean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 smtClean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 smtClean="0"/>
              <a:t>in terms of conditionals: </a:t>
            </a:r>
            <a:br>
              <a:rPr lang="en-US" dirty="0" smtClean="0"/>
            </a:br>
            <a:r>
              <a:rPr lang="en-US" dirty="0" smtClean="0"/>
              <a:t>  P(A</a:t>
            </a:r>
            <a:r>
              <a:rPr lang="en-US" baseline="-25000" dirty="0" smtClean="0"/>
              <a:t>1</a:t>
            </a:r>
            <a:r>
              <a:rPr lang="en-US" dirty="0" smtClean="0"/>
              <a:t>|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) </a:t>
            </a:r>
            <a:r>
              <a:rPr lang="en-US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</a:t>
            </a:r>
            <a:r>
              <a:rPr lang="en-US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A</a:t>
            </a:r>
            <a:r>
              <a:rPr lang="en-US" baseline="-25000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 smtClean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 smtClean="0">
                <a:effectLst/>
              </a:rPr>
              <a:t>Notice: </a:t>
            </a:r>
            <a:r>
              <a:rPr lang="en-US" dirty="0" smtClean="0"/>
              <a:t>P(A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 </a:t>
            </a:r>
            <a:r>
              <a:rPr lang="en-US" dirty="0" smtClean="0"/>
              <a:t>) = P(A</a:t>
            </a:r>
            <a:r>
              <a:rPr lang="en-US" baseline="-25000" dirty="0" smtClean="0"/>
              <a:t>3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) = P(A</a:t>
            </a:r>
            <a:r>
              <a:rPr lang="en-US" baseline="-25000" dirty="0"/>
              <a:t>3</a:t>
            </a:r>
            <a:r>
              <a:rPr lang="en-US" dirty="0" smtClean="0"/>
              <a:t>|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) P(A</a:t>
            </a:r>
            <a:r>
              <a:rPr lang="en-US" baseline="-25000" dirty="0" smtClean="0"/>
              <a:t>2</a:t>
            </a:r>
            <a:r>
              <a:rPr lang="en-US" dirty="0" smtClean="0"/>
              <a:t>|A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)P(A</a:t>
            </a:r>
            <a:r>
              <a:rPr lang="en-US" baseline="-25000" dirty="0"/>
              <a:t>1</a:t>
            </a:r>
            <a:r>
              <a:rPr lang="en-US" dirty="0" smtClean="0"/>
              <a:t>)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In general, P(A</a:t>
            </a:r>
            <a:r>
              <a:rPr lang="en-US" baseline="-25000" dirty="0" smtClean="0">
                <a:effectLst/>
              </a:rPr>
              <a:t>1</a:t>
            </a:r>
            <a:r>
              <a:rPr lang="en-US" dirty="0" smtClean="0">
                <a:effectLst/>
              </a:rPr>
              <a:t>...A</a:t>
            </a:r>
            <a:r>
              <a:rPr lang="en-US" baseline="-25000" dirty="0" smtClean="0">
                <a:effectLst/>
              </a:rPr>
              <a:t>n</a:t>
            </a:r>
            <a:r>
              <a:rPr lang="en-US" dirty="0" smtClean="0">
                <a:effectLst/>
              </a:rPr>
              <a:t>) = P(A</a:t>
            </a:r>
            <a:r>
              <a:rPr lang="en-US" baseline="-25000" dirty="0" smtClean="0">
                <a:effectLst/>
              </a:rPr>
              <a:t>1</a:t>
            </a:r>
            <a:r>
              <a:rPr lang="en-US" dirty="0" smtClean="0">
                <a:effectLst/>
              </a:rPr>
              <a:t>|A</a:t>
            </a:r>
            <a:r>
              <a:rPr lang="en-US" baseline="-25000" dirty="0" smtClean="0">
                <a:effectLst/>
              </a:rPr>
              <a:t>2</a:t>
            </a:r>
            <a:r>
              <a:rPr lang="en-US" dirty="0" smtClean="0">
                <a:effectLst/>
              </a:rPr>
              <a:t>...A</a:t>
            </a:r>
            <a:r>
              <a:rPr lang="en-US" baseline="-25000" dirty="0" smtClean="0">
                <a:effectLst/>
              </a:rPr>
              <a:t>n</a:t>
            </a:r>
            <a:r>
              <a:rPr lang="en-US" dirty="0" smtClean="0">
                <a:effectLst/>
              </a:rPr>
              <a:t>)P(A</a:t>
            </a:r>
            <a:r>
              <a:rPr lang="en-US" baseline="-25000" dirty="0" smtClean="0">
                <a:effectLst/>
              </a:rPr>
              <a:t>2</a:t>
            </a:r>
            <a:r>
              <a:rPr lang="en-US" dirty="0" smtClean="0">
                <a:effectLst/>
              </a:rPr>
              <a:t>|A</a:t>
            </a:r>
            <a:r>
              <a:rPr lang="en-US" baseline="-25000" dirty="0" smtClean="0">
                <a:effectLst/>
              </a:rPr>
              <a:t>3</a:t>
            </a:r>
            <a:r>
              <a:rPr lang="en-US" dirty="0" smtClean="0">
                <a:effectLst/>
              </a:rPr>
              <a:t>...A</a:t>
            </a:r>
            <a:r>
              <a:rPr lang="en-US" baseline="-25000" dirty="0" smtClean="0">
                <a:effectLst/>
              </a:rPr>
              <a:t>n</a:t>
            </a:r>
            <a:r>
              <a:rPr lang="en-US" dirty="0" smtClean="0">
                <a:effectLst/>
              </a:rPr>
              <a:t>)...P(A</a:t>
            </a:r>
            <a:r>
              <a:rPr lang="en-US" baseline="-25000" dirty="0" smtClean="0">
                <a:effectLst/>
              </a:rPr>
              <a:t>n-1</a:t>
            </a:r>
            <a:r>
              <a:rPr lang="en-US" dirty="0" smtClean="0">
                <a:effectLst/>
              </a:rPr>
              <a:t>|A</a:t>
            </a:r>
            <a:r>
              <a:rPr lang="en-US" baseline="-25000" dirty="0" smtClean="0">
                <a:effectLst/>
              </a:rPr>
              <a:t>n</a:t>
            </a:r>
            <a:r>
              <a:rPr lang="en-US" dirty="0" smtClean="0">
                <a:effectLst/>
              </a:rPr>
              <a:t>)P(A</a:t>
            </a:r>
            <a:r>
              <a:rPr lang="en-US" baseline="-25000" dirty="0" smtClean="0">
                <a:effectLst/>
              </a:rPr>
              <a:t>n</a:t>
            </a:r>
            <a:r>
              <a:rPr lang="en-US" dirty="0" smtClean="0">
                <a:effectLst/>
              </a:rPr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and Statistics have world-beneficial potential</a:t>
            </a:r>
          </a:p>
          <a:p>
            <a:pPr lvl="1"/>
            <a:r>
              <a:rPr lang="en-US" dirty="0" smtClean="0"/>
              <a:t>Disease prevention</a:t>
            </a:r>
          </a:p>
          <a:p>
            <a:pPr lvl="1"/>
            <a:r>
              <a:rPr lang="en-US" dirty="0" smtClean="0"/>
              <a:t>Economics</a:t>
            </a:r>
          </a:p>
          <a:p>
            <a:pPr lvl="1"/>
            <a:r>
              <a:rPr lang="en-US" dirty="0" smtClean="0"/>
              <a:t>Agriculture</a:t>
            </a:r>
          </a:p>
          <a:p>
            <a:r>
              <a:rPr lang="en-US" dirty="0" smtClean="0"/>
              <a:t>Origins?</a:t>
            </a:r>
          </a:p>
          <a:p>
            <a:pPr lvl="1"/>
            <a:r>
              <a:rPr lang="en-US" dirty="0" smtClean="0"/>
              <a:t>Pascal and Fermat arguing over games of chance in 1654</a:t>
            </a:r>
          </a:p>
          <a:p>
            <a:pPr lvl="1"/>
            <a:r>
              <a:rPr lang="en-US" dirty="0" smtClean="0"/>
              <a:t>Gambling industry </a:t>
            </a:r>
            <a:r>
              <a:rPr lang="en-US" u="sng" dirty="0" smtClean="0"/>
              <a:t>exploits</a:t>
            </a:r>
            <a:r>
              <a:rPr lang="en-US" dirty="0" smtClean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AI, NLP also have </a:t>
            </a:r>
            <a:r>
              <a:rPr lang="en-US" smtClean="0"/>
              <a:t>potential benefit and harm</a:t>
            </a:r>
            <a:endParaRPr lang="en-US" dirty="0" smtClean="0"/>
          </a:p>
          <a:p>
            <a:pPr lvl="1"/>
            <a:r>
              <a:rPr lang="en-US" dirty="0" smtClean="0"/>
              <a:t>Reduce miscommunication</a:t>
            </a:r>
          </a:p>
          <a:p>
            <a:pPr lvl="1"/>
            <a:r>
              <a:rPr lang="en-US" dirty="0" smtClean="0"/>
              <a:t>Accident prevention</a:t>
            </a:r>
          </a:p>
          <a:p>
            <a:pPr lvl="1"/>
            <a:r>
              <a:rPr lang="en-US" dirty="0" smtClean="0"/>
              <a:t>Faster research</a:t>
            </a:r>
          </a:p>
          <a:p>
            <a:pPr lvl="1"/>
            <a:r>
              <a:rPr lang="en-US" dirty="0" smtClean="0"/>
              <a:t>Sudden workforce upheaval</a:t>
            </a:r>
          </a:p>
          <a:p>
            <a:pPr lvl="1"/>
            <a:r>
              <a:rPr lang="en-US" dirty="0" smtClean="0"/>
              <a:t>Marginalization of some populations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Spiderman principle: "With great power comes great responsibility"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 and B are </a:t>
            </a:r>
            <a:r>
              <a:rPr lang="en-US" u="sng" dirty="0" smtClean="0"/>
              <a:t>independent</a:t>
            </a:r>
            <a:r>
              <a:rPr lang="en-US" dirty="0" smtClean="0"/>
              <a:t> if P(A) = P(A|B)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</TotalTime>
  <Words>1931</Words>
  <Application>Microsoft Macintosh PowerPoint</Application>
  <PresentationFormat>Widescreen</PresentationFormat>
  <Paragraphs>386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Lecture 4: Probability 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Quiz Questions</vt:lpstr>
      <vt:lpstr>Quiz Questions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Quiz Questions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95</cp:revision>
  <cp:lastPrinted>2017-09-01T00:58:05Z</cp:lastPrinted>
  <dcterms:created xsi:type="dcterms:W3CDTF">2017-08-25T22:33:28Z</dcterms:created>
  <dcterms:modified xsi:type="dcterms:W3CDTF">2017-09-02T00:44:50Z</dcterms:modified>
</cp:coreProperties>
</file>